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8" r:id="rId9"/>
    <p:sldId id="269" r:id="rId10"/>
    <p:sldId id="263" r:id="rId11"/>
    <p:sldId id="264" r:id="rId12"/>
    <p:sldId id="265" r:id="rId13"/>
    <p:sldId id="266" r:id="rId14"/>
    <p:sldId id="267"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1186" y="8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724083"/>
            <a:ext cx="7772400" cy="457200"/>
          </a:xfrm>
        </p:spPr>
        <p:txBody>
          <a:bodyPr>
            <a:noAutofit/>
          </a:bodyPr>
          <a:lstStyle/>
          <a:p>
            <a:r>
              <a:rPr lang="en-US" sz="2800" dirty="0">
                <a:latin typeface="Times New Roman" panose="02020603050405020304" pitchFamily="18" charset="0"/>
                <a:cs typeface="Times New Roman" panose="02020603050405020304" pitchFamily="18" charset="0"/>
              </a:rPr>
              <a:t>UNIT-I</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Introduction to Embedded Systems</a:t>
            </a:r>
            <a:endParaRPr lang="en-IN"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762000" y="2590800"/>
            <a:ext cx="7848600" cy="3962400"/>
          </a:xfrm>
        </p:spPr>
        <p:txBody>
          <a:bodyPr>
            <a:normAutofit/>
          </a:bodyPr>
          <a:lstStyle/>
          <a:p>
            <a:pPr algn="just"/>
            <a:r>
              <a:rPr lang="en-US" sz="2800" b="1" dirty="0">
                <a:solidFill>
                  <a:schemeClr val="tx1"/>
                </a:solidFill>
              </a:rPr>
              <a:t>Introduction to Embedded systems: </a:t>
            </a:r>
            <a:r>
              <a:rPr lang="en-US" sz="2800" dirty="0">
                <a:solidFill>
                  <a:schemeClr val="tx1"/>
                </a:solidFill>
              </a:rPr>
              <a:t>What is an embedded system , ES Vs. General computing system, history, classification, major application areas, and purpose of embedded systems. Core of embedded system, memory, sensors and actuators, communication interface, embedded firmware, other system components, PCB and passive components.</a:t>
            </a:r>
            <a:endParaRPr lang="en-IN" sz="2800" dirty="0">
              <a:solidFill>
                <a:schemeClr val="tx1"/>
              </a:solidFill>
            </a:endParaRPr>
          </a:p>
        </p:txBody>
      </p:sp>
      <p:pic>
        <p:nvPicPr>
          <p:cNvPr id="4" name="Picture 3">
            <a:extLst>
              <a:ext uri="{FF2B5EF4-FFF2-40B4-BE49-F238E27FC236}">
                <a16:creationId xmlns:a16="http://schemas.microsoft.com/office/drawing/2014/main" id="{77B40372-095E-2FCE-EF83-138F151DFE6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68145" y="22225"/>
            <a:ext cx="5731510" cy="130619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Embedded System Definition</a:t>
            </a:r>
            <a:endParaRPr lang="en-IN" dirty="0"/>
          </a:p>
        </p:txBody>
      </p:sp>
      <p:pic>
        <p:nvPicPr>
          <p:cNvPr id="1026" name="Picture 2"/>
          <p:cNvPicPr>
            <a:picLocks noGrp="1" noChangeAspect="1" noChangeArrowheads="1"/>
          </p:cNvPicPr>
          <p:nvPr>
            <p:ph idx="1"/>
          </p:nvPr>
        </p:nvPicPr>
        <p:blipFill>
          <a:blip r:embed="rId2"/>
          <a:srcRect/>
          <a:stretch>
            <a:fillRect/>
          </a:stretch>
        </p:blipFill>
        <p:spPr bwMode="auto">
          <a:xfrm>
            <a:off x="533400" y="1447800"/>
            <a:ext cx="8229600" cy="3200400"/>
          </a:xfrm>
          <a:prstGeom prst="rect">
            <a:avLst/>
          </a:prstGeom>
          <a:noFill/>
          <a:ln w="9525">
            <a:noFill/>
            <a:miter lim="800000"/>
            <a:headEnd/>
            <a:tailEnd/>
          </a:ln>
          <a:effectLst/>
        </p:spPr>
      </p:pic>
      <p:sp>
        <p:nvSpPr>
          <p:cNvPr id="1030" name="AutoShape 6" descr="Applications of Embedded System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IN" dirty="0"/>
          </a:p>
        </p:txBody>
      </p:sp>
      <p:pic>
        <p:nvPicPr>
          <p:cNvPr id="15362" name="Picture 2"/>
          <p:cNvPicPr>
            <a:picLocks noGrp="1" noChangeAspect="1" noChangeArrowheads="1"/>
          </p:cNvPicPr>
          <p:nvPr>
            <p:ph idx="1"/>
          </p:nvPr>
        </p:nvPicPr>
        <p:blipFill>
          <a:blip r:embed="rId2"/>
          <a:srcRect/>
          <a:stretch>
            <a:fillRect/>
          </a:stretch>
        </p:blipFill>
        <p:spPr bwMode="auto">
          <a:xfrm>
            <a:off x="1066800" y="1676400"/>
            <a:ext cx="6553200" cy="381000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Embedded system Vs. General computing system</a:t>
            </a:r>
            <a:endParaRPr lang="en-IN" dirty="0"/>
          </a:p>
        </p:txBody>
      </p:sp>
      <p:pic>
        <p:nvPicPr>
          <p:cNvPr id="16389" name="Picture 5"/>
          <p:cNvPicPr>
            <a:picLocks noGrp="1" noChangeAspect="1" noChangeArrowheads="1"/>
          </p:cNvPicPr>
          <p:nvPr>
            <p:ph idx="1"/>
          </p:nvPr>
        </p:nvPicPr>
        <p:blipFill>
          <a:blip r:embed="rId2"/>
          <a:srcRect/>
          <a:stretch>
            <a:fillRect/>
          </a:stretch>
        </p:blipFill>
        <p:spPr bwMode="auto">
          <a:xfrm>
            <a:off x="609600" y="1600200"/>
            <a:ext cx="7467600" cy="441960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of Embedded Systems </a:t>
            </a:r>
            <a:endParaRPr lang="en-IN" b="1" dirty="0"/>
          </a:p>
        </p:txBody>
      </p:sp>
      <p:pic>
        <p:nvPicPr>
          <p:cNvPr id="17411" name="Picture 3"/>
          <p:cNvPicPr>
            <a:picLocks noGrp="1" noChangeAspect="1" noChangeArrowheads="1"/>
          </p:cNvPicPr>
          <p:nvPr>
            <p:ph idx="1"/>
          </p:nvPr>
        </p:nvPicPr>
        <p:blipFill>
          <a:blip r:embed="rId2"/>
          <a:srcRect/>
          <a:stretch>
            <a:fillRect/>
          </a:stretch>
        </p:blipFill>
        <p:spPr bwMode="auto">
          <a:xfrm>
            <a:off x="914400" y="1752600"/>
            <a:ext cx="6903720" cy="37338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Classification based on generation </a:t>
            </a:r>
            <a:endParaRPr lang="en-IN" b="1" dirty="0"/>
          </a:p>
        </p:txBody>
      </p:sp>
      <p:sp>
        <p:nvSpPr>
          <p:cNvPr id="3" name="Content Placeholder 2"/>
          <p:cNvSpPr>
            <a:spLocks noGrp="1"/>
          </p:cNvSpPr>
          <p:nvPr>
            <p:ph idx="1"/>
          </p:nvPr>
        </p:nvSpPr>
        <p:spPr>
          <a:xfrm>
            <a:off x="457200" y="1600201"/>
            <a:ext cx="7086600" cy="3733800"/>
          </a:xfrm>
        </p:spPr>
        <p:txBody>
          <a:bodyPr/>
          <a:lstStyle/>
          <a:p>
            <a:pPr algn="just">
              <a:buNone/>
            </a:pPr>
            <a:r>
              <a:rPr lang="en-US" dirty="0"/>
              <a:t>This is based on the order in which ES are evolved.</a:t>
            </a:r>
          </a:p>
          <a:p>
            <a:pPr algn="just">
              <a:buFont typeface="Wingdings" pitchFamily="2" charset="2"/>
              <a:buChar char="Ø"/>
            </a:pPr>
            <a:r>
              <a:rPr lang="en-US" dirty="0"/>
              <a:t> First Generation </a:t>
            </a:r>
          </a:p>
          <a:p>
            <a:pPr algn="just">
              <a:buFont typeface="Wingdings" pitchFamily="2" charset="2"/>
              <a:buChar char="Ø"/>
            </a:pPr>
            <a:r>
              <a:rPr lang="en-US" dirty="0"/>
              <a:t>Second Generation</a:t>
            </a:r>
          </a:p>
          <a:p>
            <a:pPr algn="just">
              <a:buFont typeface="Wingdings" pitchFamily="2" charset="2"/>
              <a:buChar char="Ø"/>
            </a:pPr>
            <a:r>
              <a:rPr lang="en-US" dirty="0"/>
              <a:t>Third generation </a:t>
            </a:r>
          </a:p>
          <a:p>
            <a:pPr algn="just">
              <a:buFont typeface="Wingdings" pitchFamily="2" charset="2"/>
              <a:buChar char="Ø"/>
            </a:pPr>
            <a:r>
              <a:rPr lang="en-US" dirty="0"/>
              <a:t>Fourth Generation</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based on Complexity and Performance  </a:t>
            </a:r>
            <a:endParaRPr lang="en-IN" dirty="0"/>
          </a:p>
        </p:txBody>
      </p:sp>
      <p:sp>
        <p:nvSpPr>
          <p:cNvPr id="3" name="Content Placeholder 2"/>
          <p:cNvSpPr>
            <a:spLocks noGrp="1"/>
          </p:cNvSpPr>
          <p:nvPr>
            <p:ph idx="1"/>
          </p:nvPr>
        </p:nvSpPr>
        <p:spPr>
          <a:xfrm>
            <a:off x="609600" y="1981201"/>
            <a:ext cx="7315200" cy="2590800"/>
          </a:xfrm>
        </p:spPr>
        <p:txBody>
          <a:bodyPr/>
          <a:lstStyle/>
          <a:p>
            <a:pPr>
              <a:buFont typeface="Wingdings" pitchFamily="2" charset="2"/>
              <a:buChar char="Ø"/>
            </a:pPr>
            <a:r>
              <a:rPr lang="en-US" dirty="0"/>
              <a:t>Small-Scale Embedded Systems</a:t>
            </a:r>
          </a:p>
          <a:p>
            <a:pPr>
              <a:buFont typeface="Wingdings" pitchFamily="2" charset="2"/>
              <a:buChar char="Ø"/>
            </a:pPr>
            <a:r>
              <a:rPr lang="en-US" dirty="0"/>
              <a:t>Medium-Scale Embedded Systems</a:t>
            </a:r>
          </a:p>
          <a:p>
            <a:pPr>
              <a:buFont typeface="Wingdings" pitchFamily="2" charset="2"/>
              <a:buChar char="Ø"/>
            </a:pPr>
            <a:r>
              <a:rPr lang="en-US" dirty="0"/>
              <a:t>Large-Scale Embedded Systems/ Complex Embedded Systems</a:t>
            </a:r>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1143000"/>
          </a:xfrm>
        </p:spPr>
        <p:txBody>
          <a:bodyPr>
            <a:normAutofit fontScale="90000"/>
          </a:bodyPr>
          <a:lstStyle/>
          <a:p>
            <a:r>
              <a:rPr lang="en-US" b="1" dirty="0"/>
              <a:t>Classification Based on Deterministic Behavior</a:t>
            </a:r>
            <a:endParaRPr lang="en-IN" b="1" dirty="0"/>
          </a:p>
        </p:txBody>
      </p:sp>
      <p:sp>
        <p:nvSpPr>
          <p:cNvPr id="3" name="Content Placeholder 2"/>
          <p:cNvSpPr>
            <a:spLocks noGrp="1"/>
          </p:cNvSpPr>
          <p:nvPr>
            <p:ph idx="1"/>
          </p:nvPr>
        </p:nvSpPr>
        <p:spPr>
          <a:xfrm>
            <a:off x="685800" y="2514600"/>
            <a:ext cx="7010400" cy="1447800"/>
          </a:xfrm>
        </p:spPr>
        <p:txBody>
          <a:bodyPr/>
          <a:lstStyle/>
          <a:p>
            <a:pPr>
              <a:buFont typeface="Wingdings" pitchFamily="2" charset="2"/>
              <a:buChar char="Ø"/>
            </a:pPr>
            <a:r>
              <a:rPr lang="en-US" dirty="0"/>
              <a:t>Deterministic</a:t>
            </a:r>
          </a:p>
          <a:p>
            <a:pPr>
              <a:buFont typeface="Wingdings" pitchFamily="2" charset="2"/>
              <a:buChar char="Ø"/>
            </a:pPr>
            <a:r>
              <a:rPr lang="en-US" dirty="0"/>
              <a:t>Non-Deterministic</a:t>
            </a:r>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90600"/>
            <a:ext cx="8229600" cy="1143000"/>
          </a:xfrm>
        </p:spPr>
        <p:txBody>
          <a:bodyPr>
            <a:normAutofit fontScale="90000"/>
          </a:bodyPr>
          <a:lstStyle/>
          <a:p>
            <a:r>
              <a:rPr lang="en-US" dirty="0"/>
              <a:t>Classification Based on Execution Behavior</a:t>
            </a:r>
            <a:endParaRPr lang="en-IN" dirty="0"/>
          </a:p>
        </p:txBody>
      </p:sp>
      <p:sp>
        <p:nvSpPr>
          <p:cNvPr id="3" name="Content Placeholder 2"/>
          <p:cNvSpPr>
            <a:spLocks noGrp="1"/>
          </p:cNvSpPr>
          <p:nvPr>
            <p:ph idx="1"/>
          </p:nvPr>
        </p:nvSpPr>
        <p:spPr>
          <a:xfrm>
            <a:off x="838200" y="2895600"/>
            <a:ext cx="6629400" cy="1447800"/>
          </a:xfrm>
        </p:spPr>
        <p:txBody>
          <a:bodyPr/>
          <a:lstStyle/>
          <a:p>
            <a:pPr>
              <a:buFont typeface="Wingdings" pitchFamily="2" charset="2"/>
              <a:buChar char="Ø"/>
            </a:pPr>
            <a:r>
              <a:rPr lang="en-US" dirty="0"/>
              <a:t>Hard Real Time</a:t>
            </a:r>
          </a:p>
          <a:p>
            <a:pPr>
              <a:buFont typeface="Wingdings" pitchFamily="2" charset="2"/>
              <a:buChar char="Ø"/>
            </a:pPr>
            <a:r>
              <a:rPr lang="en-US" dirty="0"/>
              <a:t>Soft Real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Application Areas of Embedded Systems</a:t>
            </a:r>
            <a:endParaRPr lang="en-IN" b="1" dirty="0"/>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a:t>Consumer Electronics</a:t>
            </a:r>
          </a:p>
          <a:p>
            <a:pPr>
              <a:buFont typeface="Wingdings" pitchFamily="2" charset="2"/>
              <a:buChar char="Ø"/>
            </a:pPr>
            <a:r>
              <a:rPr lang="en-US" dirty="0"/>
              <a:t>Household Appliances</a:t>
            </a:r>
          </a:p>
          <a:p>
            <a:pPr>
              <a:buFont typeface="Wingdings" pitchFamily="2" charset="2"/>
              <a:buChar char="Ø"/>
            </a:pPr>
            <a:r>
              <a:rPr lang="en-US" dirty="0"/>
              <a:t>Home Automation &amp; Security Systems</a:t>
            </a:r>
          </a:p>
          <a:p>
            <a:pPr>
              <a:buFont typeface="Wingdings" pitchFamily="2" charset="2"/>
              <a:buChar char="Ø"/>
            </a:pPr>
            <a:r>
              <a:rPr lang="en-US" dirty="0"/>
              <a:t>Automotive Industry</a:t>
            </a:r>
          </a:p>
          <a:p>
            <a:pPr>
              <a:buFont typeface="Wingdings" pitchFamily="2" charset="2"/>
              <a:buChar char="Ø"/>
            </a:pPr>
            <a:r>
              <a:rPr lang="en-US" dirty="0"/>
              <a:t>Telecom</a:t>
            </a:r>
          </a:p>
          <a:p>
            <a:pPr>
              <a:buFont typeface="Wingdings" pitchFamily="2" charset="2"/>
              <a:buChar char="Ø"/>
            </a:pPr>
            <a:r>
              <a:rPr lang="en-US" dirty="0"/>
              <a:t>Computer Peripherals</a:t>
            </a:r>
          </a:p>
          <a:p>
            <a:pPr>
              <a:buFont typeface="Wingdings" pitchFamily="2" charset="2"/>
              <a:buChar char="Ø"/>
            </a:pPr>
            <a:r>
              <a:rPr lang="en-US" dirty="0"/>
              <a:t>Networking Systems</a:t>
            </a:r>
          </a:p>
          <a:p>
            <a:pPr>
              <a:buFont typeface="Wingdings" pitchFamily="2" charset="2"/>
              <a:buChar char="Ø"/>
            </a:pPr>
            <a:r>
              <a:rPr lang="en-US" dirty="0"/>
              <a:t>Health Care</a:t>
            </a:r>
          </a:p>
          <a:p>
            <a:pPr>
              <a:buNone/>
            </a:pP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1"/>
            <a:ext cx="6400800" cy="2209800"/>
          </a:xfrm>
        </p:spPr>
        <p:txBody>
          <a:bodyPr/>
          <a:lstStyle/>
          <a:p>
            <a:pPr>
              <a:buFont typeface="Wingdings" pitchFamily="2" charset="2"/>
              <a:buChar char="Ø"/>
            </a:pPr>
            <a:r>
              <a:rPr lang="en-US" dirty="0"/>
              <a:t>Measurement and Instrumentation</a:t>
            </a:r>
          </a:p>
          <a:p>
            <a:pPr>
              <a:buFont typeface="Wingdings" pitchFamily="2" charset="2"/>
              <a:buChar char="Ø"/>
            </a:pPr>
            <a:r>
              <a:rPr lang="en-US" dirty="0"/>
              <a:t>Banking and Retail</a:t>
            </a:r>
          </a:p>
          <a:p>
            <a:pPr>
              <a:buFont typeface="Wingdings" pitchFamily="2" charset="2"/>
              <a:buChar char="Ø"/>
            </a:pPr>
            <a:r>
              <a:rPr lang="en-US" dirty="0"/>
              <a:t>Card Readers</a:t>
            </a:r>
          </a:p>
          <a:p>
            <a:pPr>
              <a:buNone/>
            </a:pPr>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Purpose of Embedded Systems</a:t>
            </a:r>
            <a:endParaRPr lang="en-IN" b="1" dirty="0"/>
          </a:p>
        </p:txBody>
      </p:sp>
      <p:sp>
        <p:nvSpPr>
          <p:cNvPr id="3" name="Content Placeholder 2"/>
          <p:cNvSpPr>
            <a:spLocks noGrp="1"/>
          </p:cNvSpPr>
          <p:nvPr>
            <p:ph idx="1"/>
          </p:nvPr>
        </p:nvSpPr>
        <p:spPr>
          <a:xfrm>
            <a:off x="457200" y="1676401"/>
            <a:ext cx="8229600" cy="3886200"/>
          </a:xfrm>
        </p:spPr>
        <p:txBody>
          <a:bodyPr/>
          <a:lstStyle/>
          <a:p>
            <a:pPr>
              <a:buFont typeface="Wingdings" pitchFamily="2" charset="2"/>
              <a:buChar char="Ø"/>
            </a:pPr>
            <a:r>
              <a:rPr lang="en-US" dirty="0"/>
              <a:t> Data Collection /Storage/ Representation</a:t>
            </a:r>
          </a:p>
          <a:p>
            <a:pPr>
              <a:buFont typeface="Wingdings" pitchFamily="2" charset="2"/>
              <a:buChar char="Ø"/>
            </a:pPr>
            <a:r>
              <a:rPr lang="en-US" dirty="0"/>
              <a:t>Data Communication</a:t>
            </a:r>
          </a:p>
          <a:p>
            <a:pPr>
              <a:buFont typeface="Wingdings" pitchFamily="2" charset="2"/>
              <a:buChar char="Ø"/>
            </a:pPr>
            <a:r>
              <a:rPr lang="en-US" dirty="0"/>
              <a:t>Data / Signal Processing</a:t>
            </a:r>
          </a:p>
          <a:p>
            <a:pPr>
              <a:buFont typeface="Wingdings" pitchFamily="2" charset="2"/>
              <a:buChar char="Ø"/>
            </a:pPr>
            <a:r>
              <a:rPr lang="en-US" dirty="0"/>
              <a:t>Monitoring</a:t>
            </a:r>
          </a:p>
          <a:p>
            <a:pPr>
              <a:buFont typeface="Wingdings" pitchFamily="2" charset="2"/>
              <a:buChar char="Ø"/>
            </a:pPr>
            <a:r>
              <a:rPr lang="en-US" dirty="0"/>
              <a:t>Control</a:t>
            </a:r>
          </a:p>
          <a:p>
            <a:pPr>
              <a:buFont typeface="Wingdings" pitchFamily="2" charset="2"/>
              <a:buChar char="Ø"/>
            </a:pPr>
            <a:r>
              <a:rPr lang="en-US" dirty="0"/>
              <a:t>Application Specific User Interface</a:t>
            </a: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of Embedded Systems</a:t>
            </a:r>
            <a:endParaRPr lang="en-IN" dirty="0"/>
          </a:p>
        </p:txBody>
      </p:sp>
      <p:sp>
        <p:nvSpPr>
          <p:cNvPr id="3" name="Content Placeholder 2"/>
          <p:cNvSpPr>
            <a:spLocks noGrp="1"/>
          </p:cNvSpPr>
          <p:nvPr>
            <p:ph idx="1"/>
          </p:nvPr>
        </p:nvSpPr>
        <p:spPr>
          <a:xfrm>
            <a:off x="1066800" y="1600201"/>
            <a:ext cx="6553200" cy="3124200"/>
          </a:xfrm>
        </p:spPr>
        <p:txBody>
          <a:bodyPr/>
          <a:lstStyle/>
          <a:p>
            <a:pPr>
              <a:buNone/>
            </a:pPr>
            <a:endParaRPr lang="en-US" dirty="0"/>
          </a:p>
          <a:p>
            <a:pPr>
              <a:buFont typeface="Wingdings" pitchFamily="2" charset="2"/>
              <a:buChar char="Ø"/>
            </a:pPr>
            <a:r>
              <a:rPr lang="en-US" dirty="0"/>
              <a:t>General Purpose and Domain Specific Processors</a:t>
            </a:r>
          </a:p>
          <a:p>
            <a:pPr lvl="4">
              <a:buFont typeface="Wingdings" pitchFamily="2" charset="2"/>
              <a:buChar char="v"/>
            </a:pPr>
            <a:r>
              <a:rPr lang="en-US" dirty="0"/>
              <a:t>Micro Processor</a:t>
            </a:r>
          </a:p>
          <a:p>
            <a:pPr lvl="4">
              <a:buFont typeface="Wingdings" pitchFamily="2" charset="2"/>
              <a:buChar char="v"/>
            </a:pPr>
            <a:r>
              <a:rPr lang="en-US" dirty="0"/>
              <a:t>Micro Controller</a:t>
            </a:r>
          </a:p>
          <a:p>
            <a:pPr lvl="4">
              <a:buFont typeface="Wingdings" pitchFamily="2" charset="2"/>
              <a:buChar char="v"/>
            </a:pPr>
            <a:r>
              <a:rPr lang="en-US" dirty="0"/>
              <a:t>Digital Signal Processor    </a:t>
            </a:r>
          </a:p>
          <a:p>
            <a:pPr lvl="4">
              <a:buNone/>
            </a:pPr>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600200"/>
            <a:ext cx="7391400" cy="3429000"/>
          </a:xfrm>
        </p:spPr>
        <p:txBody>
          <a:bodyPr>
            <a:normAutofit fontScale="92500" lnSpcReduction="10000"/>
          </a:bodyPr>
          <a:lstStyle/>
          <a:p>
            <a:pPr>
              <a:buFont typeface="Wingdings" pitchFamily="2" charset="2"/>
              <a:buChar char="Ø"/>
            </a:pPr>
            <a:r>
              <a:rPr lang="en-US" dirty="0"/>
              <a:t>Application Specific Integrated Circuits (ASICS)</a:t>
            </a:r>
          </a:p>
          <a:p>
            <a:pPr>
              <a:buNone/>
            </a:pPr>
            <a:endParaRPr lang="en-US" dirty="0"/>
          </a:p>
          <a:p>
            <a:pPr>
              <a:buFont typeface="Wingdings" pitchFamily="2" charset="2"/>
              <a:buChar char="Ø"/>
            </a:pPr>
            <a:r>
              <a:rPr lang="en-US" dirty="0"/>
              <a:t>Programmable Logic Devices ( PLD’s)</a:t>
            </a:r>
          </a:p>
          <a:p>
            <a:pPr>
              <a:buNone/>
            </a:pPr>
            <a:endParaRPr lang="en-US" dirty="0"/>
          </a:p>
          <a:p>
            <a:pPr>
              <a:buFont typeface="Wingdings" pitchFamily="2" charset="2"/>
              <a:buChar char="Ø"/>
            </a:pPr>
            <a:r>
              <a:rPr lang="en-US" dirty="0"/>
              <a:t>Commercial off-the –Shelf  Components ( COTS)</a:t>
            </a:r>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Microprocessor</a:t>
            </a:r>
            <a:endParaRPr lang="en-IN" dirty="0"/>
          </a:p>
        </p:txBody>
      </p:sp>
      <p:pic>
        <p:nvPicPr>
          <p:cNvPr id="1026" name="Picture 2"/>
          <p:cNvPicPr>
            <a:picLocks noGrp="1" noChangeAspect="1" noChangeArrowheads="1"/>
          </p:cNvPicPr>
          <p:nvPr>
            <p:ph idx="1"/>
          </p:nvPr>
        </p:nvPicPr>
        <p:blipFill>
          <a:blip r:embed="rId2"/>
          <a:srcRect/>
          <a:stretch>
            <a:fillRect/>
          </a:stretch>
        </p:blipFill>
        <p:spPr bwMode="auto">
          <a:xfrm>
            <a:off x="457200" y="1371600"/>
            <a:ext cx="8534400" cy="472440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dirty="0"/>
              <a:t>Micro Controller </a:t>
            </a:r>
            <a:endParaRPr lang="en-IN" dirty="0"/>
          </a:p>
        </p:txBody>
      </p:sp>
      <p:pic>
        <p:nvPicPr>
          <p:cNvPr id="2050" name="Picture 2"/>
          <p:cNvPicPr>
            <a:picLocks noGrp="1" noChangeAspect="1" noChangeArrowheads="1"/>
          </p:cNvPicPr>
          <p:nvPr>
            <p:ph idx="1"/>
          </p:nvPr>
        </p:nvPicPr>
        <p:blipFill>
          <a:blip r:embed="rId2"/>
          <a:srcRect/>
          <a:stretch>
            <a:fillRect/>
          </a:stretch>
        </p:blipFill>
        <p:spPr bwMode="auto">
          <a:xfrm>
            <a:off x="457200" y="990601"/>
            <a:ext cx="8229600" cy="5022874"/>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Differences Between MP and MC</a:t>
            </a:r>
            <a:endParaRPr lang="en-IN" dirty="0"/>
          </a:p>
        </p:txBody>
      </p:sp>
      <p:pic>
        <p:nvPicPr>
          <p:cNvPr id="3074" name="Picture 2"/>
          <p:cNvPicPr>
            <a:picLocks noGrp="1" noChangeAspect="1" noChangeArrowheads="1"/>
          </p:cNvPicPr>
          <p:nvPr>
            <p:ph idx="1"/>
          </p:nvPr>
        </p:nvPicPr>
        <p:blipFill>
          <a:blip r:embed="rId2"/>
          <a:srcRect/>
          <a:stretch>
            <a:fillRect/>
          </a:stretch>
        </p:blipFill>
        <p:spPr bwMode="auto">
          <a:xfrm>
            <a:off x="1066800" y="1219200"/>
            <a:ext cx="7086600" cy="50292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Digital Signal Processor </a:t>
            </a:r>
            <a:endParaRPr lang="en-IN" dirty="0"/>
          </a:p>
        </p:txBody>
      </p:sp>
      <p:pic>
        <p:nvPicPr>
          <p:cNvPr id="4098" name="Picture 2"/>
          <p:cNvPicPr>
            <a:picLocks noGrp="1" noChangeAspect="1" noChangeArrowheads="1"/>
          </p:cNvPicPr>
          <p:nvPr>
            <p:ph idx="1"/>
          </p:nvPr>
        </p:nvPicPr>
        <p:blipFill>
          <a:blip r:embed="rId2"/>
          <a:srcRect/>
          <a:stretch>
            <a:fillRect/>
          </a:stretch>
        </p:blipFill>
        <p:spPr bwMode="auto">
          <a:xfrm>
            <a:off x="605007" y="1295400"/>
            <a:ext cx="7933986" cy="49530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US" dirty="0"/>
              <a:t>Application Specific Integrated Circuits (ASICS)</a:t>
            </a:r>
            <a:br>
              <a:rPr lang="en-US" dirty="0"/>
            </a:br>
            <a:endParaRPr lang="en-IN" dirty="0"/>
          </a:p>
        </p:txBody>
      </p:sp>
      <p:pic>
        <p:nvPicPr>
          <p:cNvPr id="5122" name="Picture 2"/>
          <p:cNvPicPr>
            <a:picLocks noGrp="1" noChangeAspect="1" noChangeArrowheads="1"/>
          </p:cNvPicPr>
          <p:nvPr>
            <p:ph idx="1"/>
          </p:nvPr>
        </p:nvPicPr>
        <p:blipFill>
          <a:blip r:embed="rId2"/>
          <a:srcRect/>
          <a:stretch>
            <a:fillRect/>
          </a:stretch>
        </p:blipFill>
        <p:spPr bwMode="auto">
          <a:xfrm>
            <a:off x="457200" y="2049573"/>
            <a:ext cx="8229600" cy="3627216"/>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Programmable Logic Devices ( PLD’s)</a:t>
            </a:r>
            <a:br>
              <a:rPr lang="en-US" dirty="0"/>
            </a:br>
            <a:endParaRPr lang="en-IN" dirty="0"/>
          </a:p>
        </p:txBody>
      </p:sp>
      <p:sp>
        <p:nvSpPr>
          <p:cNvPr id="3" name="Content Placeholder 2"/>
          <p:cNvSpPr>
            <a:spLocks noGrp="1"/>
          </p:cNvSpPr>
          <p:nvPr>
            <p:ph idx="1"/>
          </p:nvPr>
        </p:nvSpPr>
        <p:spPr>
          <a:xfrm>
            <a:off x="304800" y="1143000"/>
            <a:ext cx="8229600" cy="4800600"/>
          </a:xfrm>
        </p:spPr>
        <p:txBody>
          <a:bodyPr/>
          <a:lstStyle/>
          <a:p>
            <a:pPr algn="just">
              <a:buNone/>
            </a:pPr>
            <a:r>
              <a:rPr lang="en-US" b="1" dirty="0"/>
              <a:t>Logic devices</a:t>
            </a:r>
            <a:r>
              <a:rPr lang="en-US" dirty="0"/>
              <a:t> provide specific functions, including device-to-device interfacing, data communication, signal processing , data display , timing and control operations and almost every other function a system perform.</a:t>
            </a:r>
          </a:p>
          <a:p>
            <a:pPr algn="just">
              <a:buNone/>
            </a:pPr>
            <a:r>
              <a:rPr lang="en-US" dirty="0"/>
              <a:t>     These may be </a:t>
            </a:r>
          </a:p>
          <a:p>
            <a:pPr lvl="1" algn="just">
              <a:buFont typeface="Wingdings" pitchFamily="2" charset="2"/>
              <a:buChar char="Ø"/>
            </a:pPr>
            <a:r>
              <a:rPr lang="en-US" dirty="0"/>
              <a:t>  Fixed</a:t>
            </a:r>
          </a:p>
          <a:p>
            <a:pPr lvl="1" algn="just">
              <a:buFont typeface="Wingdings" pitchFamily="2" charset="2"/>
              <a:buChar char="Ø"/>
            </a:pPr>
            <a:r>
              <a:rPr lang="en-US" dirty="0"/>
              <a:t>Programmable                 </a:t>
            </a:r>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334000"/>
          </a:xfrm>
        </p:spPr>
        <p:txBody>
          <a:bodyPr/>
          <a:lstStyle/>
          <a:p>
            <a:pPr algn="just">
              <a:buNone/>
            </a:pPr>
            <a:r>
              <a:rPr lang="en-US" b="1" dirty="0"/>
              <a:t>PLD’s</a:t>
            </a:r>
            <a:r>
              <a:rPr lang="en-US" dirty="0"/>
              <a:t> offer customers a wide range of logic capacity , features , speed and voltage characteristics – and- these devices can be re-configured to perform any </a:t>
            </a:r>
            <a:r>
              <a:rPr lang="en-US" dirty="0" err="1"/>
              <a:t>no.of</a:t>
            </a:r>
            <a:r>
              <a:rPr lang="en-US" dirty="0"/>
              <a:t> functions at any time.</a:t>
            </a:r>
          </a:p>
          <a:p>
            <a:pPr algn="just">
              <a:buNone/>
            </a:pPr>
            <a:endParaRPr lang="en-US" dirty="0"/>
          </a:p>
          <a:p>
            <a:pPr algn="just">
              <a:buNone/>
            </a:pPr>
            <a:r>
              <a:rPr lang="en-US" b="1" dirty="0"/>
              <a:t>There are two major types of PLDs</a:t>
            </a:r>
          </a:p>
          <a:p>
            <a:pPr lvl="2" algn="just">
              <a:buFont typeface="Wingdings" pitchFamily="2" charset="2"/>
              <a:buChar char="Ø"/>
            </a:pPr>
            <a:r>
              <a:rPr lang="en-US" dirty="0"/>
              <a:t> Field Programmable Gate Arrays (FPGAS)</a:t>
            </a:r>
          </a:p>
          <a:p>
            <a:pPr lvl="2" algn="just">
              <a:buFont typeface="Wingdings" pitchFamily="2" charset="2"/>
              <a:buChar char="Ø"/>
            </a:pPr>
            <a:r>
              <a:rPr lang="en-US" dirty="0"/>
              <a:t>Complex Programmable Logic Devices (CPLDS )</a:t>
            </a:r>
          </a:p>
          <a:p>
            <a:pPr lvl="2" algn="just">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Commercial off-the-shelf components</a:t>
            </a:r>
            <a:br>
              <a:rPr lang="en-US" dirty="0"/>
            </a:br>
            <a:r>
              <a:rPr lang="en-US" dirty="0"/>
              <a:t>( COTs)  </a:t>
            </a:r>
            <a:endParaRPr lang="en-IN" dirty="0"/>
          </a:p>
        </p:txBody>
      </p:sp>
      <p:pic>
        <p:nvPicPr>
          <p:cNvPr id="3074" name="Picture 2"/>
          <p:cNvPicPr>
            <a:picLocks noGrp="1" noChangeAspect="1" noChangeArrowheads="1"/>
          </p:cNvPicPr>
          <p:nvPr>
            <p:ph idx="1"/>
          </p:nvPr>
        </p:nvPicPr>
        <p:blipFill>
          <a:blip r:embed="rId2"/>
          <a:srcRect/>
          <a:stretch>
            <a:fillRect/>
          </a:stretch>
        </p:blipFill>
        <p:spPr bwMode="auto">
          <a:xfrm>
            <a:off x="762000" y="1524000"/>
            <a:ext cx="7772400" cy="518160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a:t>
            </a:r>
            <a:endParaRPr lang="en-IN" dirty="0"/>
          </a:p>
        </p:txBody>
      </p:sp>
      <p:sp>
        <p:nvSpPr>
          <p:cNvPr id="3" name="Content Placeholder 2"/>
          <p:cNvSpPr>
            <a:spLocks noGrp="1"/>
          </p:cNvSpPr>
          <p:nvPr>
            <p:ph idx="1"/>
          </p:nvPr>
        </p:nvSpPr>
        <p:spPr/>
        <p:txBody>
          <a:bodyPr>
            <a:normAutofit lnSpcReduction="10000"/>
          </a:bodyPr>
          <a:lstStyle/>
          <a:p>
            <a:pPr>
              <a:buNone/>
            </a:pPr>
            <a:r>
              <a:rPr lang="en-US" dirty="0"/>
              <a:t>Types of memory used in ES</a:t>
            </a:r>
          </a:p>
          <a:p>
            <a:pPr>
              <a:buNone/>
            </a:pPr>
            <a:endParaRPr lang="en-US" dirty="0"/>
          </a:p>
          <a:p>
            <a:pPr lvl="3">
              <a:buFont typeface="Wingdings" pitchFamily="2" charset="2"/>
              <a:buChar char="Ø"/>
            </a:pPr>
            <a:r>
              <a:rPr lang="en-US" dirty="0"/>
              <a:t> Program Storage Memory (ROM)</a:t>
            </a:r>
          </a:p>
          <a:p>
            <a:pPr lvl="3">
              <a:buFont typeface="Wingdings" pitchFamily="2" charset="2"/>
              <a:buChar char="Ø"/>
            </a:pPr>
            <a:r>
              <a:rPr lang="en-US" dirty="0"/>
              <a:t>Read-Write Memory / Random Access memory (RAM)          </a:t>
            </a:r>
          </a:p>
          <a:p>
            <a:pPr>
              <a:buNone/>
            </a:pPr>
            <a:r>
              <a:rPr lang="en-US" dirty="0"/>
              <a:t>ROM:  </a:t>
            </a:r>
          </a:p>
          <a:p>
            <a:pPr>
              <a:buNone/>
            </a:pPr>
            <a:endParaRPr lang="en-US" dirty="0"/>
          </a:p>
          <a:p>
            <a:pPr lvl="4">
              <a:buFont typeface="Wingdings" pitchFamily="2" charset="2"/>
              <a:buChar char="Ø"/>
            </a:pPr>
            <a:r>
              <a:rPr lang="en-US" dirty="0"/>
              <a:t> MROM (Masked ROM)</a:t>
            </a:r>
          </a:p>
          <a:p>
            <a:pPr lvl="4">
              <a:buFont typeface="Wingdings" pitchFamily="2" charset="2"/>
              <a:buChar char="Ø"/>
            </a:pPr>
            <a:r>
              <a:rPr lang="en-US" dirty="0"/>
              <a:t>PROM ( Programmable Read Only Memory )</a:t>
            </a:r>
          </a:p>
          <a:p>
            <a:pPr lvl="4">
              <a:buFont typeface="Wingdings" pitchFamily="2" charset="2"/>
              <a:buChar char="Ø"/>
            </a:pPr>
            <a:r>
              <a:rPr lang="en-US" dirty="0"/>
              <a:t>EPROM ( Erasable Programmable ROM)</a:t>
            </a:r>
          </a:p>
          <a:p>
            <a:pPr lvl="4">
              <a:buFont typeface="Wingdings" pitchFamily="2" charset="2"/>
              <a:buChar char="Ø"/>
            </a:pPr>
            <a:r>
              <a:rPr lang="en-US" dirty="0"/>
              <a:t>EEPROM ( Electrically Erasable PROM)            </a:t>
            </a:r>
          </a:p>
          <a:p>
            <a:pPr>
              <a:buNone/>
            </a:pPr>
            <a:endParaRPr lang="en-US" dirty="0"/>
          </a:p>
          <a:p>
            <a:pPr>
              <a:buNone/>
            </a:pPr>
            <a:endParaRPr lang="en-IN"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38200"/>
            <a:ext cx="8229600" cy="4525963"/>
          </a:xfrm>
        </p:spPr>
        <p:txBody>
          <a:bodyPr/>
          <a:lstStyle/>
          <a:p>
            <a:pPr>
              <a:buNone/>
            </a:pPr>
            <a:endParaRPr lang="en-US" dirty="0"/>
          </a:p>
          <a:p>
            <a:pPr>
              <a:buNone/>
            </a:pPr>
            <a:r>
              <a:rPr lang="en-US" dirty="0"/>
              <a:t>RAM:</a:t>
            </a:r>
          </a:p>
          <a:p>
            <a:pPr lvl="3">
              <a:buFont typeface="Wingdings" pitchFamily="2" charset="2"/>
              <a:buChar char="Ø"/>
            </a:pPr>
            <a:r>
              <a:rPr lang="en-US" dirty="0"/>
              <a:t> SRAM (Static RAM)</a:t>
            </a:r>
          </a:p>
          <a:p>
            <a:pPr lvl="3">
              <a:buFont typeface="Wingdings" pitchFamily="2" charset="2"/>
              <a:buChar char="Ø"/>
            </a:pPr>
            <a:r>
              <a:rPr lang="en-US" dirty="0"/>
              <a:t>  DRAM ( Dynamic RAM)  </a:t>
            </a:r>
            <a:endParaRPr lang="en-IN"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Sensors and Actuators</a:t>
            </a:r>
            <a:endParaRPr lang="en-IN" dirty="0"/>
          </a:p>
        </p:txBody>
      </p:sp>
      <p:pic>
        <p:nvPicPr>
          <p:cNvPr id="1027" name="Picture 3"/>
          <p:cNvPicPr>
            <a:picLocks noGrp="1" noChangeAspect="1" noChangeArrowheads="1"/>
          </p:cNvPicPr>
          <p:nvPr>
            <p:ph idx="1"/>
          </p:nvPr>
        </p:nvPicPr>
        <p:blipFill>
          <a:blip r:embed="rId2"/>
          <a:srcRect/>
          <a:stretch>
            <a:fillRect/>
          </a:stretch>
        </p:blipFill>
        <p:spPr bwMode="auto">
          <a:xfrm>
            <a:off x="381000" y="1447800"/>
            <a:ext cx="8229600" cy="2160177"/>
          </a:xfrm>
          <a:prstGeom prst="rect">
            <a:avLst/>
          </a:prstGeom>
          <a:noFill/>
          <a:ln w="9525">
            <a:noFill/>
            <a:miter lim="800000"/>
            <a:headEnd/>
            <a:tailEnd/>
          </a:ln>
          <a:effectLst/>
        </p:spPr>
      </p:pic>
      <p:pic>
        <p:nvPicPr>
          <p:cNvPr id="1029" name="Picture 5"/>
          <p:cNvPicPr>
            <a:picLocks noChangeAspect="1" noChangeArrowheads="1"/>
          </p:cNvPicPr>
          <p:nvPr/>
        </p:nvPicPr>
        <p:blipFill>
          <a:blip r:embed="rId3"/>
          <a:srcRect/>
          <a:stretch>
            <a:fillRect/>
          </a:stretch>
        </p:blipFill>
        <p:spPr bwMode="auto">
          <a:xfrm>
            <a:off x="457200" y="4038600"/>
            <a:ext cx="7924800" cy="216535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Interface</a:t>
            </a:r>
            <a:endParaRPr lang="en-IN" dirty="0"/>
          </a:p>
        </p:txBody>
      </p:sp>
      <p:sp>
        <p:nvSpPr>
          <p:cNvPr id="3" name="Content Placeholder 2"/>
          <p:cNvSpPr>
            <a:spLocks noGrp="1"/>
          </p:cNvSpPr>
          <p:nvPr>
            <p:ph idx="1"/>
          </p:nvPr>
        </p:nvSpPr>
        <p:spPr/>
        <p:txBody>
          <a:bodyPr/>
          <a:lstStyle/>
          <a:p>
            <a:pPr>
              <a:buFont typeface="Wingdings" pitchFamily="2" charset="2"/>
              <a:buChar char="Ø"/>
            </a:pPr>
            <a:r>
              <a:rPr lang="en-US" dirty="0"/>
              <a:t>Device / Board Level Communication Interface.</a:t>
            </a:r>
          </a:p>
          <a:p>
            <a:pPr>
              <a:buFont typeface="Wingdings" pitchFamily="2" charset="2"/>
              <a:buChar char="Ø"/>
            </a:pPr>
            <a:r>
              <a:rPr lang="en-US" dirty="0"/>
              <a:t>Product Level Communication Interface </a:t>
            </a:r>
          </a:p>
          <a:p>
            <a:pPr>
              <a:buNone/>
            </a:pPr>
            <a:r>
              <a:rPr lang="en-US" dirty="0"/>
              <a:t>      ( External Communication Interface ) </a:t>
            </a:r>
            <a:endParaRPr lang="en-IN"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 Board Communication Interface </a:t>
            </a:r>
            <a:endParaRPr lang="en-IN" dirty="0"/>
          </a:p>
        </p:txBody>
      </p:sp>
      <p:sp>
        <p:nvSpPr>
          <p:cNvPr id="3" name="Content Placeholder 2"/>
          <p:cNvSpPr>
            <a:spLocks noGrp="1"/>
          </p:cNvSpPr>
          <p:nvPr>
            <p:ph idx="1"/>
          </p:nvPr>
        </p:nvSpPr>
        <p:spPr/>
        <p:txBody>
          <a:bodyPr/>
          <a:lstStyle/>
          <a:p>
            <a:pPr>
              <a:buFont typeface="Wingdings" pitchFamily="2" charset="2"/>
              <a:buChar char="Ø"/>
            </a:pPr>
            <a:r>
              <a:rPr lang="en-US" dirty="0"/>
              <a:t>Inter Integrated Circuit (I2C)</a:t>
            </a:r>
          </a:p>
          <a:p>
            <a:pPr>
              <a:buFont typeface="Wingdings" pitchFamily="2" charset="2"/>
              <a:buChar char="Ø"/>
            </a:pPr>
            <a:r>
              <a:rPr lang="en-US" dirty="0"/>
              <a:t>Serial Peripheral Interface (SPI) Bus</a:t>
            </a:r>
          </a:p>
          <a:p>
            <a:pPr>
              <a:buFont typeface="Wingdings" pitchFamily="2" charset="2"/>
              <a:buChar char="Ø"/>
            </a:pPr>
            <a:r>
              <a:rPr lang="en-US" dirty="0"/>
              <a:t>Universal Asynchronous receiver Transmitter(UART)</a:t>
            </a:r>
          </a:p>
          <a:p>
            <a:pPr>
              <a:buFont typeface="Wingdings" pitchFamily="2" charset="2"/>
              <a:buChar char="Ø"/>
            </a:pPr>
            <a:r>
              <a:rPr lang="en-US" dirty="0"/>
              <a:t> 1- Wire Interface</a:t>
            </a:r>
          </a:p>
          <a:p>
            <a:pPr>
              <a:buFont typeface="Wingdings" pitchFamily="2" charset="2"/>
              <a:buChar char="Ø"/>
            </a:pPr>
            <a:r>
              <a:rPr lang="en-US" dirty="0"/>
              <a:t>Parallel – Interface </a:t>
            </a:r>
            <a:endParaRPr lang="en-IN"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External Communication  Interface</a:t>
            </a:r>
            <a:endParaRPr lang="en-IN" dirty="0"/>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a:t> RS-232 C and RS-485</a:t>
            </a:r>
          </a:p>
          <a:p>
            <a:pPr>
              <a:buFont typeface="Wingdings" pitchFamily="2" charset="2"/>
              <a:buChar char="Ø"/>
            </a:pPr>
            <a:r>
              <a:rPr lang="en-US" dirty="0"/>
              <a:t>Universal Serial Bus</a:t>
            </a:r>
          </a:p>
          <a:p>
            <a:pPr>
              <a:buFont typeface="Wingdings" pitchFamily="2" charset="2"/>
              <a:buChar char="Ø"/>
            </a:pPr>
            <a:r>
              <a:rPr lang="en-US" dirty="0"/>
              <a:t>IEEE 1394 ( Fire-Wire)</a:t>
            </a:r>
          </a:p>
          <a:p>
            <a:pPr>
              <a:buFont typeface="Wingdings" pitchFamily="2" charset="2"/>
              <a:buChar char="Ø"/>
            </a:pPr>
            <a:r>
              <a:rPr lang="en-US" dirty="0"/>
              <a:t>Infrared (IrDA)</a:t>
            </a:r>
          </a:p>
          <a:p>
            <a:pPr>
              <a:buFont typeface="Wingdings" pitchFamily="2" charset="2"/>
              <a:buChar char="Ø"/>
            </a:pPr>
            <a:r>
              <a:rPr lang="en-US" dirty="0"/>
              <a:t>Bluetooth (BT)</a:t>
            </a:r>
          </a:p>
          <a:p>
            <a:pPr>
              <a:buFont typeface="Wingdings" pitchFamily="2" charset="2"/>
              <a:buChar char="Ø"/>
            </a:pPr>
            <a:r>
              <a:rPr lang="en-US" dirty="0" err="1"/>
              <a:t>Wi-fi</a:t>
            </a:r>
            <a:endParaRPr lang="en-US" dirty="0"/>
          </a:p>
          <a:p>
            <a:pPr>
              <a:buFont typeface="Wingdings" pitchFamily="2" charset="2"/>
              <a:buChar char="Ø"/>
            </a:pPr>
            <a:r>
              <a:rPr lang="en-US" dirty="0" err="1"/>
              <a:t>Zig</a:t>
            </a:r>
            <a:r>
              <a:rPr lang="en-US" dirty="0"/>
              <a:t> Bee</a:t>
            </a:r>
          </a:p>
          <a:p>
            <a:pPr>
              <a:buFont typeface="Wingdings" pitchFamily="2" charset="2"/>
              <a:buChar char="Ø"/>
            </a:pPr>
            <a:r>
              <a:rPr lang="en-US" dirty="0"/>
              <a:t>General Packet Radio Service (GPRS)</a:t>
            </a:r>
            <a:endParaRPr lang="en-IN"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Embedded Firmware</a:t>
            </a:r>
            <a:endParaRPr lang="en-IN" dirty="0"/>
          </a:p>
        </p:txBody>
      </p:sp>
      <p:pic>
        <p:nvPicPr>
          <p:cNvPr id="2050" name="Picture 2"/>
          <p:cNvPicPr>
            <a:picLocks noGrp="1" noChangeAspect="1" noChangeArrowheads="1"/>
          </p:cNvPicPr>
          <p:nvPr>
            <p:ph idx="1"/>
          </p:nvPr>
        </p:nvPicPr>
        <p:blipFill>
          <a:blip r:embed="rId2"/>
          <a:srcRect/>
          <a:stretch>
            <a:fillRect/>
          </a:stretch>
        </p:blipFill>
        <p:spPr bwMode="auto">
          <a:xfrm>
            <a:off x="914400" y="1219200"/>
            <a:ext cx="7313068" cy="4525963"/>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381000" y="914400"/>
            <a:ext cx="8229600" cy="2420072"/>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457200" y="3733800"/>
            <a:ext cx="8001000" cy="2711450"/>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 Architectures </a:t>
            </a:r>
            <a:endParaRPr lang="en-IN" dirty="0"/>
          </a:p>
        </p:txBody>
      </p:sp>
      <p:pic>
        <p:nvPicPr>
          <p:cNvPr id="1026" name="Picture 2"/>
          <p:cNvPicPr>
            <a:picLocks noGrp="1" noChangeAspect="1" noChangeArrowheads="1"/>
          </p:cNvPicPr>
          <p:nvPr>
            <p:ph idx="1"/>
          </p:nvPr>
        </p:nvPicPr>
        <p:blipFill>
          <a:blip r:embed="rId2"/>
          <a:srcRect/>
          <a:stretch>
            <a:fillRect/>
          </a:stretch>
        </p:blipFill>
        <p:spPr bwMode="auto">
          <a:xfrm>
            <a:off x="609600" y="1295400"/>
            <a:ext cx="7924800" cy="525780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304800" y="0"/>
            <a:ext cx="8153400" cy="624840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TotalTime>
  <Words>517</Words>
  <Application>Microsoft Office PowerPoint</Application>
  <PresentationFormat>On-screen Show (4:3)</PresentationFormat>
  <Paragraphs>105</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Times New Roman</vt:lpstr>
      <vt:lpstr>Wingdings</vt:lpstr>
      <vt:lpstr>Office Theme</vt:lpstr>
      <vt:lpstr>UNIT-I Introduction to Embedded Systems</vt:lpstr>
      <vt:lpstr>Embedded System Definition</vt:lpstr>
      <vt:lpstr>Examples</vt:lpstr>
      <vt:lpstr>Embedded system Vs. General computing system</vt:lpstr>
      <vt:lpstr>Classification of Embedded Systems </vt:lpstr>
      <vt:lpstr>Classification based on generation </vt:lpstr>
      <vt:lpstr>Classification based on Complexity and Performance  </vt:lpstr>
      <vt:lpstr>Classification Based on Deterministic Behavior</vt:lpstr>
      <vt:lpstr>Classification Based on Execution Behavior</vt:lpstr>
      <vt:lpstr>Major Application Areas of Embedded Systems</vt:lpstr>
      <vt:lpstr>PowerPoint Presentation</vt:lpstr>
      <vt:lpstr>Purpose of Embedded Systems</vt:lpstr>
      <vt:lpstr>Core of Embedded Systems</vt:lpstr>
      <vt:lpstr>PowerPoint Presentation</vt:lpstr>
      <vt:lpstr>Microprocessor</vt:lpstr>
      <vt:lpstr>Micro Controller </vt:lpstr>
      <vt:lpstr>Differences Between MP and MC</vt:lpstr>
      <vt:lpstr>Digital Signal Processor </vt:lpstr>
      <vt:lpstr>Application Specific Integrated Circuits (ASICS) </vt:lpstr>
      <vt:lpstr>Programmable Logic Devices ( PLD’s) </vt:lpstr>
      <vt:lpstr>PowerPoint Presentation</vt:lpstr>
      <vt:lpstr>Commercial off-the-shelf components ( COTs)  </vt:lpstr>
      <vt:lpstr>Memory </vt:lpstr>
      <vt:lpstr>PowerPoint Presentation</vt:lpstr>
      <vt:lpstr>Sensors and Actuators</vt:lpstr>
      <vt:lpstr>Communication Interface</vt:lpstr>
      <vt:lpstr>On Board Communication Interface </vt:lpstr>
      <vt:lpstr>External Communication  Interface</vt:lpstr>
      <vt:lpstr>Embedded Firmware</vt:lpstr>
      <vt:lpstr>PowerPoint Presentation</vt:lpstr>
      <vt:lpstr>Processor Architectures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UNIT-I Introduction to Embedded Systems</dc:title>
  <dc:creator>lendi</dc:creator>
  <cp:lastModifiedBy>Gudla Sateesh</cp:lastModifiedBy>
  <cp:revision>36</cp:revision>
  <cp:lastPrinted>2025-02-25T10:12:24Z</cp:lastPrinted>
  <dcterms:created xsi:type="dcterms:W3CDTF">2006-08-16T00:00:00Z</dcterms:created>
  <dcterms:modified xsi:type="dcterms:W3CDTF">2025-02-25T10:12:28Z</dcterms:modified>
</cp:coreProperties>
</file>